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8" r:id="rId2"/>
    <p:sldId id="256" r:id="rId3"/>
    <p:sldId id="284" r:id="rId4"/>
    <p:sldId id="28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9" r:id="rId26"/>
    <p:sldId id="280" r:id="rId27"/>
    <p:sldId id="281" r:id="rId28"/>
    <p:sldId id="282" r:id="rId29"/>
    <p:sldId id="278" r:id="rId30"/>
    <p:sldId id="283"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7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C7A73-4422-44AE-A095-40E862FA3483}"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0B4FD-E06C-476A-8379-447FF40679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0B4FD-E06C-476A-8379-447FF40679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9A327-AACA-435A-BA7C-D3E6F04EECA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9A327-AACA-435A-BA7C-D3E6F04EECA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9A327-AACA-435A-BA7C-D3E6F04EECA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9A327-AACA-435A-BA7C-D3E6F04EECA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9A327-AACA-435A-BA7C-D3E6F04EECA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9A327-AACA-435A-BA7C-D3E6F04EECA0}"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9A327-AACA-435A-BA7C-D3E6F04EECA0}"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9A327-AACA-435A-BA7C-D3E6F04EECA0}"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9A327-AACA-435A-BA7C-D3E6F04EECA0}"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9A327-AACA-435A-BA7C-D3E6F04EECA0}"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9A327-AACA-435A-BA7C-D3E6F04EECA0}"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01420-52EB-4594-8C0B-2C8BD599BDCB}" type="slidenum">
              <a:rPr lang="en-US" smtClean="0"/>
              <a:pPr/>
              <a:t>‹#›</a:t>
            </a:fld>
            <a:endParaRPr lang="en-US"/>
          </a:p>
        </p:txBody>
      </p:sp>
    </p:spTree>
  </p:cSld>
  <p:clrMapOvr>
    <a:masterClrMapping/>
  </p:clrMapOvr>
  <p:transition advClick="0"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9A327-AACA-435A-BA7C-D3E6F04EECA0}" type="datetimeFigureOut">
              <a:rPr lang="en-US" smtClean="0"/>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01420-52EB-4594-8C0B-2C8BD599BD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905000"/>
            <a:ext cx="4267200" cy="2308324"/>
          </a:xfrm>
          <a:prstGeom prst="rect">
            <a:avLst/>
          </a:prstGeom>
          <a:noFill/>
        </p:spPr>
        <p:txBody>
          <a:bodyPr wrap="square" rtlCol="0">
            <a:spAutoFit/>
          </a:bodyPr>
          <a:lstStyle/>
          <a:p>
            <a:pPr algn="ctr"/>
            <a:r>
              <a:rPr lang="en-GB" sz="4800" dirty="0" smtClean="0"/>
              <a:t>Widows from around the world</a:t>
            </a:r>
            <a:endParaRPr lang="en-US" sz="4800" dirty="0"/>
          </a:p>
        </p:txBody>
      </p:sp>
    </p:spTree>
  </p:cSld>
  <p:clrMapOvr>
    <a:masterClrMapping/>
  </p:clrMapOvr>
  <p:transition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8229600" cy="1143000"/>
          </a:xfrm>
        </p:spPr>
        <p:txBody>
          <a:bodyPr>
            <a:noAutofit/>
          </a:bodyPr>
          <a:lstStyle/>
          <a:p>
            <a:r>
              <a:rPr lang="en-US" sz="2400" dirty="0" smtClean="0"/>
              <a:t>Bass </a:t>
            </a:r>
            <a:r>
              <a:rPr lang="en-US" sz="2400" dirty="0" err="1" smtClean="0"/>
              <a:t>Bibi</a:t>
            </a:r>
            <a:r>
              <a:rPr lang="en-US" sz="2400" dirty="0" smtClean="0"/>
              <a:t> ,75 is a widow from </a:t>
            </a:r>
            <a:r>
              <a:rPr lang="en-US" sz="2400" dirty="0" err="1" smtClean="0"/>
              <a:t>Nowshera</a:t>
            </a:r>
            <a:r>
              <a:rPr lang="en-US" sz="2400" dirty="0" smtClean="0"/>
              <a:t>, Pakistan. Her five children have all married and moved away. She has no contact with them and they ignore her existence. </a:t>
            </a:r>
            <a:r>
              <a:rPr lang="en-US" sz="2400" i="1" dirty="0" err="1" smtClean="0"/>
              <a:t>HelpAge</a:t>
            </a:r>
            <a:endParaRPr lang="en-US" sz="2400" i="1" dirty="0"/>
          </a:p>
        </p:txBody>
      </p:sp>
      <p:pic>
        <p:nvPicPr>
          <p:cNvPr id="7170" name="Picture 2" descr="C:\Documents and Settings\Zarin\My Documents\Dropbox\Rural widows event 29 Feb\Bass Bibi ,75 is a widow from Nowshera, Pakistan. Her five children have all married and moved away. She has no contact with them and they ignore her existence..jpg"/>
          <p:cNvPicPr>
            <a:picLocks noGrp="1" noChangeAspect="1" noChangeArrowheads="1"/>
          </p:cNvPicPr>
          <p:nvPr>
            <p:ph idx="1"/>
          </p:nvPr>
        </p:nvPicPr>
        <p:blipFill>
          <a:blip r:embed="rId3" cstate="print"/>
          <a:srcRect/>
          <a:stretch>
            <a:fillRect/>
          </a:stretch>
        </p:blipFill>
        <p:spPr bwMode="auto">
          <a:xfrm>
            <a:off x="914400" y="152400"/>
            <a:ext cx="7616447" cy="5105400"/>
          </a:xfrm>
          <a:prstGeom prst="rect">
            <a:avLst/>
          </a:prstGeom>
          <a:noFill/>
        </p:spPr>
      </p:pic>
    </p:spTree>
  </p:cSld>
  <p:clrMapOvr>
    <a:masterClrMapping/>
  </p:clrMapOvr>
  <p:transition advClick="0"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62600"/>
            <a:ext cx="8229600" cy="1143000"/>
          </a:xfrm>
        </p:spPr>
        <p:txBody>
          <a:bodyPr>
            <a:normAutofit/>
          </a:bodyPr>
          <a:lstStyle/>
          <a:p>
            <a:r>
              <a:rPr lang="en-GB" sz="2400" dirty="0" err="1" smtClean="0"/>
              <a:t>Bira</a:t>
            </a:r>
            <a:r>
              <a:rPr lang="en-GB" sz="2400" dirty="0" smtClean="0"/>
              <a:t>, </a:t>
            </a:r>
            <a:r>
              <a:rPr lang="en-US" sz="2400" dirty="0" smtClean="0"/>
              <a:t>a widow living with AIDS, cares for nine orphans, Uganda  </a:t>
            </a:r>
            <a:r>
              <a:rPr lang="en-US" sz="2400" i="1" dirty="0" err="1" smtClean="0"/>
              <a:t>HelpAge</a:t>
            </a:r>
            <a:endParaRPr lang="en-US" sz="2400" i="1" dirty="0"/>
          </a:p>
        </p:txBody>
      </p:sp>
      <p:pic>
        <p:nvPicPr>
          <p:cNvPr id="8194" name="Picture 2" descr="C:\Documents and Settings\Zarin\My Documents\Dropbox\Rural widows event 29 Feb\Biira, a widow living with AIDS, cares for nine orphans, Uganda.jpg"/>
          <p:cNvPicPr>
            <a:picLocks noChangeAspect="1" noChangeArrowheads="1"/>
          </p:cNvPicPr>
          <p:nvPr/>
        </p:nvPicPr>
        <p:blipFill>
          <a:blip r:embed="rId3" cstate="print"/>
          <a:srcRect/>
          <a:stretch>
            <a:fillRect/>
          </a:stretch>
        </p:blipFill>
        <p:spPr bwMode="auto">
          <a:xfrm>
            <a:off x="533400" y="152400"/>
            <a:ext cx="8107386" cy="5410200"/>
          </a:xfrm>
          <a:prstGeom prst="rect">
            <a:avLst/>
          </a:prstGeom>
          <a:noFill/>
        </p:spPr>
      </p:pic>
    </p:spTree>
  </p:cSld>
  <p:clrMapOvr>
    <a:masterClrMapping/>
  </p:clrMapOvr>
  <p:transition advClick="0"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Zarin\My Documents\Dropbox\Rural widows event 29 Feb\Danalia, 81, with her granddaughter in Zambia.jpg"/>
          <p:cNvPicPr>
            <a:picLocks noChangeAspect="1" noChangeArrowheads="1"/>
          </p:cNvPicPr>
          <p:nvPr/>
        </p:nvPicPr>
        <p:blipFill>
          <a:blip r:embed="rId3" cstate="print"/>
          <a:srcRect/>
          <a:stretch>
            <a:fillRect/>
          </a:stretch>
        </p:blipFill>
        <p:spPr bwMode="auto">
          <a:xfrm>
            <a:off x="425614" y="152400"/>
            <a:ext cx="8337386" cy="5562600"/>
          </a:xfrm>
          <a:prstGeom prst="rect">
            <a:avLst/>
          </a:prstGeom>
          <a:noFill/>
        </p:spPr>
      </p:pic>
      <p:sp>
        <p:nvSpPr>
          <p:cNvPr id="5" name="Rectangle 4"/>
          <p:cNvSpPr/>
          <p:nvPr/>
        </p:nvSpPr>
        <p:spPr>
          <a:xfrm>
            <a:off x="1676400" y="5862935"/>
            <a:ext cx="6172200" cy="830997"/>
          </a:xfrm>
          <a:prstGeom prst="rect">
            <a:avLst/>
          </a:prstGeom>
        </p:spPr>
        <p:txBody>
          <a:bodyPr wrap="square">
            <a:spAutoFit/>
          </a:bodyPr>
          <a:lstStyle/>
          <a:p>
            <a:r>
              <a:rPr lang="en-US" sz="2400" dirty="0" err="1" smtClean="0"/>
              <a:t>Danalia</a:t>
            </a:r>
            <a:r>
              <a:rPr lang="en-US" sz="2400" dirty="0" smtClean="0"/>
              <a:t>, 81, with her granddaughter in Zambia</a:t>
            </a:r>
          </a:p>
          <a:p>
            <a:pPr algn="ctr"/>
            <a:r>
              <a:rPr lang="en-GB" sz="2400" i="1" dirty="0" err="1" smtClean="0"/>
              <a:t>HelpAge</a:t>
            </a:r>
            <a:endParaRPr lang="en-US" sz="2400" i="1" dirty="0"/>
          </a:p>
        </p:txBody>
      </p:sp>
    </p:spTree>
  </p:cSld>
  <p:clrMapOvr>
    <a:masterClrMapping/>
  </p:clrMapOvr>
  <p:transition advClick="0"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1143000"/>
          </a:xfrm>
        </p:spPr>
        <p:txBody>
          <a:bodyPr>
            <a:normAutofit/>
          </a:bodyPr>
          <a:lstStyle/>
          <a:p>
            <a:r>
              <a:rPr lang="en-US" sz="2400" dirty="0" smtClean="0"/>
              <a:t>Diana, </a:t>
            </a:r>
            <a:r>
              <a:rPr lang="en-US" sz="2400" dirty="0" err="1" smtClean="0"/>
              <a:t>Karagwe</a:t>
            </a:r>
            <a:r>
              <a:rPr lang="en-US" sz="2400" dirty="0" smtClean="0"/>
              <a:t>, Tanzania looking after her grandson </a:t>
            </a:r>
            <a:br>
              <a:rPr lang="en-US" sz="2400" dirty="0" smtClean="0"/>
            </a:br>
            <a:r>
              <a:rPr lang="en-US" sz="2400" i="1" dirty="0" err="1" smtClean="0"/>
              <a:t>HelpAge</a:t>
            </a:r>
            <a:endParaRPr lang="en-US" sz="2400" i="1" dirty="0"/>
          </a:p>
        </p:txBody>
      </p:sp>
      <p:pic>
        <p:nvPicPr>
          <p:cNvPr id="10242" name="Picture 2" descr="C:\Documents and Settings\Zarin\My Documents\Dropbox\Rural widows event 29 Feb\Diana, Karagwe, Tanzania looking after her grandson.jpg"/>
          <p:cNvPicPr>
            <a:picLocks noChangeAspect="1" noChangeArrowheads="1"/>
          </p:cNvPicPr>
          <p:nvPr/>
        </p:nvPicPr>
        <p:blipFill>
          <a:blip r:embed="rId3" cstate="print"/>
          <a:srcRect/>
          <a:stretch>
            <a:fillRect/>
          </a:stretch>
        </p:blipFill>
        <p:spPr bwMode="auto">
          <a:xfrm>
            <a:off x="609600" y="152400"/>
            <a:ext cx="8128000" cy="5575300"/>
          </a:xfrm>
          <a:prstGeom prst="rect">
            <a:avLst/>
          </a:prstGeom>
          <a:noFill/>
        </p:spPr>
      </p:pic>
    </p:spTree>
  </p:cSld>
  <p:clrMapOvr>
    <a:masterClrMapping/>
  </p:clrMapOvr>
  <p:transition advClick="0"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3200400" cy="1143000"/>
          </a:xfrm>
        </p:spPr>
        <p:txBody>
          <a:bodyPr>
            <a:noAutofit/>
          </a:bodyPr>
          <a:lstStyle/>
          <a:p>
            <a:r>
              <a:rPr lang="en-US" sz="2400" dirty="0" err="1" smtClean="0"/>
              <a:t>Nyamizi</a:t>
            </a:r>
            <a:r>
              <a:rPr lang="en-US" sz="2400" dirty="0" smtClean="0"/>
              <a:t> </a:t>
            </a:r>
            <a:r>
              <a:rPr lang="en-US" sz="2400" dirty="0" smtClean="0"/>
              <a:t/>
            </a:r>
            <a:br>
              <a:rPr lang="en-US" sz="2400" dirty="0" smtClean="0"/>
            </a:br>
            <a:r>
              <a:rPr lang="en-US" sz="2400" dirty="0"/>
              <a:t/>
            </a:r>
            <a:br>
              <a:rPr lang="en-US" sz="2400" dirty="0"/>
            </a:br>
            <a:r>
              <a:rPr lang="en-US" sz="2400" dirty="0" smtClean="0"/>
              <a:t>Tanzania</a:t>
            </a:r>
            <a:br>
              <a:rPr lang="en-US" sz="2400" dirty="0" smtClean="0"/>
            </a:br>
            <a:r>
              <a:rPr lang="en-US" sz="2400" i="1" dirty="0" err="1" smtClean="0"/>
              <a:t>HelpAge</a:t>
            </a:r>
            <a:r>
              <a:rPr lang="en-US" sz="2400" dirty="0" smtClean="0"/>
              <a:t/>
            </a:r>
            <a:br>
              <a:rPr lang="en-US" sz="2400" dirty="0" smtClean="0"/>
            </a:br>
            <a:r>
              <a:rPr lang="en-US" sz="2400" dirty="0" smtClean="0"/>
              <a:t/>
            </a:r>
            <a:br>
              <a:rPr lang="en-US" sz="2400" dirty="0" smtClean="0"/>
            </a:br>
            <a:r>
              <a:rPr lang="en-US" sz="2400" dirty="0"/>
              <a:t/>
            </a:r>
            <a:br>
              <a:rPr lang="en-US" sz="2400" dirty="0"/>
            </a:br>
            <a:endParaRPr lang="en-US" sz="2400" dirty="0"/>
          </a:p>
        </p:txBody>
      </p:sp>
      <p:pic>
        <p:nvPicPr>
          <p:cNvPr id="12290" name="Picture 2" descr="C:\Documents and Settings\Zarin\My Documents\Dropbox\Rural widows event 29 Feb\Nyamizi- Tanzania.jpg"/>
          <p:cNvPicPr>
            <a:picLocks noChangeAspect="1" noChangeArrowheads="1"/>
          </p:cNvPicPr>
          <p:nvPr/>
        </p:nvPicPr>
        <p:blipFill>
          <a:blip r:embed="rId3" cstate="print"/>
          <a:srcRect/>
          <a:stretch>
            <a:fillRect/>
          </a:stretch>
        </p:blipFill>
        <p:spPr bwMode="auto">
          <a:xfrm>
            <a:off x="4724400" y="228600"/>
            <a:ext cx="4076700" cy="6096000"/>
          </a:xfrm>
          <a:prstGeom prst="rect">
            <a:avLst/>
          </a:prstGeom>
          <a:noFill/>
        </p:spPr>
      </p:pic>
    </p:spTree>
  </p:cSld>
  <p:clrMapOvr>
    <a:masterClrMapping/>
  </p:clrMapOvr>
  <p:transition advClick="0" advTm="3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0"/>
            <a:ext cx="8229600" cy="1143000"/>
          </a:xfrm>
        </p:spPr>
        <p:txBody>
          <a:bodyPr>
            <a:normAutofit/>
          </a:bodyPr>
          <a:lstStyle/>
          <a:p>
            <a:r>
              <a:rPr lang="en-US" sz="2400" dirty="0" err="1" smtClean="0"/>
              <a:t>Nziku</a:t>
            </a:r>
            <a:r>
              <a:rPr lang="en-US" sz="2400" dirty="0" smtClean="0"/>
              <a:t> </a:t>
            </a:r>
            <a:r>
              <a:rPr lang="en-US" sz="2400" dirty="0" err="1" smtClean="0"/>
              <a:t>Kulwa</a:t>
            </a:r>
            <a:r>
              <a:rPr lang="en-US" sz="2400" dirty="0" smtClean="0"/>
              <a:t>(right) with her daughter </a:t>
            </a:r>
            <a:r>
              <a:rPr lang="en-US" sz="2400" dirty="0" err="1" smtClean="0"/>
              <a:t>Hawa</a:t>
            </a:r>
            <a:r>
              <a:rPr lang="en-US" sz="2400" dirty="0" smtClean="0"/>
              <a:t> </a:t>
            </a:r>
            <a:r>
              <a:rPr lang="en-US" sz="2400" dirty="0" err="1" smtClean="0"/>
              <a:t>Juma</a:t>
            </a:r>
            <a:r>
              <a:rPr lang="en-US" sz="2400" dirty="0" smtClean="0"/>
              <a:t/>
            </a:r>
            <a:br>
              <a:rPr lang="en-US" sz="2400" dirty="0" smtClean="0"/>
            </a:br>
            <a:r>
              <a:rPr lang="en-US" sz="2400" i="1" dirty="0" err="1" smtClean="0"/>
              <a:t>HelpAge</a:t>
            </a:r>
            <a:endParaRPr lang="en-US" sz="2400" i="1" dirty="0"/>
          </a:p>
        </p:txBody>
      </p:sp>
      <p:pic>
        <p:nvPicPr>
          <p:cNvPr id="13314" name="Picture 2" descr="C:\Documents and Settings\Zarin\My Documents\Dropbox\Rural widows event 29 Feb\Nziku Kulwa(right) with her daughter Hawa Juma.jpg"/>
          <p:cNvPicPr>
            <a:picLocks noChangeAspect="1" noChangeArrowheads="1"/>
          </p:cNvPicPr>
          <p:nvPr/>
        </p:nvPicPr>
        <p:blipFill>
          <a:blip r:embed="rId3" cstate="print"/>
          <a:srcRect/>
          <a:stretch>
            <a:fillRect/>
          </a:stretch>
        </p:blipFill>
        <p:spPr bwMode="auto">
          <a:xfrm>
            <a:off x="558800" y="177800"/>
            <a:ext cx="8128000" cy="5689600"/>
          </a:xfrm>
          <a:prstGeom prst="rect">
            <a:avLst/>
          </a:prstGeom>
          <a:noFill/>
        </p:spPr>
      </p:pic>
    </p:spTree>
  </p:cSld>
  <p:clrMapOvr>
    <a:masterClrMapping/>
  </p:clrMapOvr>
  <p:transition advClick="0" advTm="3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0"/>
            <a:ext cx="3810000" cy="2362200"/>
          </a:xfrm>
        </p:spPr>
        <p:txBody>
          <a:bodyPr>
            <a:normAutofit/>
          </a:bodyPr>
          <a:lstStyle/>
          <a:p>
            <a:r>
              <a:rPr lang="en-US" sz="2400" dirty="0" err="1" smtClean="0"/>
              <a:t>Khandzadi</a:t>
            </a:r>
            <a:r>
              <a:rPr lang="en-US" sz="2400" dirty="0" smtClean="0"/>
              <a:t>, 70, </a:t>
            </a:r>
            <a:br>
              <a:rPr lang="en-US" sz="2400" dirty="0" smtClean="0"/>
            </a:br>
            <a:r>
              <a:rPr lang="en-US" sz="2400" dirty="0" smtClean="0"/>
              <a:t>Pakistan</a:t>
            </a:r>
            <a:br>
              <a:rPr lang="en-US" sz="2400" dirty="0" smtClean="0"/>
            </a:br>
            <a:r>
              <a:rPr lang="en-US" sz="2400" dirty="0" smtClean="0"/>
              <a:t/>
            </a:r>
            <a:br>
              <a:rPr lang="en-US" sz="2400" dirty="0" smtClean="0"/>
            </a:br>
            <a:r>
              <a:rPr lang="en-US" sz="2400" dirty="0" smtClean="0"/>
              <a:t> </a:t>
            </a:r>
            <a:r>
              <a:rPr lang="en-US" sz="2400" i="1" dirty="0" err="1" smtClean="0"/>
              <a:t>HelpAge</a:t>
            </a:r>
            <a:endParaRPr lang="en-US" sz="2400" i="1" dirty="0"/>
          </a:p>
        </p:txBody>
      </p:sp>
      <p:pic>
        <p:nvPicPr>
          <p:cNvPr id="11266" name="Picture 2" descr="C:\Documents and Settings\Zarin\My Documents\Dropbox\Rural widows event 29 Feb\Khandzadi, 70, Pakistan.jpg"/>
          <p:cNvPicPr>
            <a:picLocks noChangeAspect="1" noChangeArrowheads="1"/>
          </p:cNvPicPr>
          <p:nvPr/>
        </p:nvPicPr>
        <p:blipFill>
          <a:blip r:embed="rId3" cstate="print"/>
          <a:srcRect/>
          <a:stretch>
            <a:fillRect/>
          </a:stretch>
        </p:blipFill>
        <p:spPr bwMode="auto">
          <a:xfrm>
            <a:off x="304800" y="228600"/>
            <a:ext cx="4168854" cy="6248400"/>
          </a:xfrm>
          <a:prstGeom prst="rect">
            <a:avLst/>
          </a:prstGeom>
          <a:noFill/>
        </p:spPr>
      </p:pic>
    </p:spTree>
  </p:cSld>
  <p:clrMapOvr>
    <a:masterClrMapping/>
  </p:clrMapOvr>
  <p:transition advClick="0" advTm="3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0"/>
            <a:ext cx="8229600" cy="914400"/>
          </a:xfrm>
        </p:spPr>
        <p:txBody>
          <a:bodyPr>
            <a:normAutofit/>
          </a:bodyPr>
          <a:lstStyle/>
          <a:p>
            <a:r>
              <a:rPr lang="en-US" sz="2400" dirty="0" smtClean="0"/>
              <a:t>Rachel with her two grandchildren, Zambia</a:t>
            </a:r>
            <a:endParaRPr lang="en-US" sz="2400" dirty="0"/>
          </a:p>
        </p:txBody>
      </p:sp>
      <p:pic>
        <p:nvPicPr>
          <p:cNvPr id="14338" name="Picture 2" descr="C:\Documents and Settings\Zarin\My Documents\Dropbox\Rural widows event 29 Feb\Rachel with her two grandchildren, Zambia.jpg"/>
          <p:cNvPicPr>
            <a:picLocks noChangeAspect="1" noChangeArrowheads="1"/>
          </p:cNvPicPr>
          <p:nvPr/>
        </p:nvPicPr>
        <p:blipFill>
          <a:blip r:embed="rId3" cstate="print"/>
          <a:srcRect/>
          <a:stretch>
            <a:fillRect/>
          </a:stretch>
        </p:blipFill>
        <p:spPr bwMode="auto">
          <a:xfrm>
            <a:off x="609600" y="228600"/>
            <a:ext cx="8128000" cy="5422900"/>
          </a:xfrm>
          <a:prstGeom prst="rect">
            <a:avLst/>
          </a:prstGeom>
          <a:noFill/>
        </p:spPr>
      </p:pic>
    </p:spTree>
  </p:cSld>
  <p:clrMapOvr>
    <a:masterClrMapping/>
  </p:clrMapOvr>
  <p:transition advClick="0" advTm="3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a:bodyPr>
          <a:lstStyle/>
          <a:p>
            <a:r>
              <a:rPr lang="en-US" sz="2400" dirty="0" err="1" smtClean="0"/>
              <a:t>Sakina</a:t>
            </a:r>
            <a:r>
              <a:rPr lang="en-US" sz="2400" dirty="0" smtClean="0"/>
              <a:t>, 53, Pakistan </a:t>
            </a:r>
            <a:r>
              <a:rPr lang="en-US" sz="2400" dirty="0" smtClean="0"/>
              <a:t> </a:t>
            </a:r>
            <a:r>
              <a:rPr lang="en-US" sz="2400" i="1" dirty="0" err="1" smtClean="0"/>
              <a:t>HelpAge</a:t>
            </a:r>
            <a:endParaRPr lang="en-US" sz="2400" i="1" dirty="0"/>
          </a:p>
        </p:txBody>
      </p:sp>
      <p:pic>
        <p:nvPicPr>
          <p:cNvPr id="15362" name="Picture 2" descr="C:\Documents and Settings\Zarin\My Documents\Dropbox\Rural widows event 29 Feb\Sakina, 53, Pakistan.jpg"/>
          <p:cNvPicPr>
            <a:picLocks noChangeAspect="1" noChangeArrowheads="1"/>
          </p:cNvPicPr>
          <p:nvPr/>
        </p:nvPicPr>
        <p:blipFill>
          <a:blip r:embed="rId3" cstate="print"/>
          <a:srcRect/>
          <a:stretch>
            <a:fillRect/>
          </a:stretch>
        </p:blipFill>
        <p:spPr bwMode="auto">
          <a:xfrm>
            <a:off x="533400" y="139700"/>
            <a:ext cx="8128000" cy="5422900"/>
          </a:xfrm>
          <a:prstGeom prst="rect">
            <a:avLst/>
          </a:prstGeom>
          <a:noFill/>
        </p:spPr>
      </p:pic>
    </p:spTree>
  </p:cSld>
  <p:clrMapOvr>
    <a:masterClrMapping/>
  </p:clrMapOvr>
  <p:transition advClick="0" advTm="3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953000" cy="2819400"/>
          </a:xfrm>
        </p:spPr>
        <p:txBody>
          <a:bodyPr>
            <a:normAutofit/>
          </a:bodyPr>
          <a:lstStyle/>
          <a:p>
            <a:r>
              <a:rPr lang="en-US" sz="2400" dirty="0" smtClean="0"/>
              <a:t>Salome with her granddaughter, </a:t>
            </a:r>
            <a:r>
              <a:rPr lang="en-US" sz="2400" dirty="0" smtClean="0"/>
              <a:t>Tanzania</a:t>
            </a:r>
            <a:br>
              <a:rPr lang="en-US" sz="2400" dirty="0" smtClean="0"/>
            </a:br>
            <a:r>
              <a:rPr lang="en-US" sz="2400" dirty="0" smtClean="0"/>
              <a:t/>
            </a:r>
            <a:br>
              <a:rPr lang="en-US" sz="2400" dirty="0" smtClean="0"/>
            </a:br>
            <a:r>
              <a:rPr lang="en-US" sz="2400" i="1" dirty="0" err="1" smtClean="0"/>
              <a:t>HelpAge</a:t>
            </a:r>
            <a:endParaRPr lang="en-US" sz="2400" i="1" dirty="0"/>
          </a:p>
        </p:txBody>
      </p:sp>
      <p:pic>
        <p:nvPicPr>
          <p:cNvPr id="16386" name="Picture 2" descr="C:\Documents and Settings\Zarin\My Documents\Dropbox\Rural widows event 29 Feb\Salome with her granddaughter, Tanzania.jpg"/>
          <p:cNvPicPr>
            <a:picLocks noChangeAspect="1" noChangeArrowheads="1"/>
          </p:cNvPicPr>
          <p:nvPr/>
        </p:nvPicPr>
        <p:blipFill>
          <a:blip r:embed="rId3" cstate="print"/>
          <a:srcRect/>
          <a:stretch>
            <a:fillRect/>
          </a:stretch>
        </p:blipFill>
        <p:spPr bwMode="auto">
          <a:xfrm>
            <a:off x="4953000" y="421945"/>
            <a:ext cx="3886200" cy="5826455"/>
          </a:xfrm>
          <a:prstGeom prst="rect">
            <a:avLst/>
          </a:prstGeom>
          <a:noFill/>
        </p:spPr>
      </p:pic>
    </p:spTree>
  </p:cSld>
  <p:clrMapOvr>
    <a:masterClrMapping/>
  </p:clrMapOvr>
  <p:transition advClick="0"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768975"/>
            <a:ext cx="7772400" cy="936625"/>
          </a:xfrm>
        </p:spPr>
        <p:txBody>
          <a:bodyPr>
            <a:normAutofit/>
          </a:bodyPr>
          <a:lstStyle/>
          <a:p>
            <a:r>
              <a:rPr lang="en-GB" sz="2400" dirty="0" smtClean="0"/>
              <a:t>W</a:t>
            </a:r>
            <a:r>
              <a:rPr lang="en-GB" sz="2400" dirty="0" smtClean="0"/>
              <a:t>idows </a:t>
            </a:r>
            <a:r>
              <a:rPr lang="en-GB" sz="2400" dirty="0" smtClean="0"/>
              <a:t>and their children – Southern </a:t>
            </a:r>
            <a:r>
              <a:rPr lang="en-GB" sz="2400" dirty="0" smtClean="0"/>
              <a:t>Sudan </a:t>
            </a:r>
            <a:r>
              <a:rPr lang="en-GB" sz="2400" i="1" dirty="0" smtClean="0"/>
              <a:t> </a:t>
            </a:r>
            <a:r>
              <a:rPr lang="en-GB" sz="2400" i="1" dirty="0" smtClean="0"/>
              <a:t>Slavery Fund </a:t>
            </a:r>
            <a:endParaRPr lang="en-US" sz="2400"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cstate="print"/>
          <a:stretch>
            <a:fillRect/>
          </a:stretch>
        </p:blipFill>
        <p:spPr bwMode="auto">
          <a:xfrm>
            <a:off x="975360" y="304800"/>
            <a:ext cx="7406640" cy="5554980"/>
          </a:xfrm>
          <a:prstGeom prst="rect">
            <a:avLst/>
          </a:prstGeom>
          <a:noFill/>
          <a:ln>
            <a:noFill/>
          </a:ln>
        </p:spPr>
      </p:pic>
    </p:spTree>
  </p:cSld>
  <p:clrMapOvr>
    <a:masterClrMapping/>
  </p:clrMapOvr>
  <p:transition advClick="0" advTm="3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Shunda</a:t>
            </a:r>
            <a:r>
              <a:rPr lang="en-US" dirty="0" smtClean="0"/>
              <a:t>, 75 years old, looks after her grandson</a:t>
            </a:r>
            <a:endParaRPr lang="en-US" dirty="0"/>
          </a:p>
        </p:txBody>
      </p:sp>
      <p:pic>
        <p:nvPicPr>
          <p:cNvPr id="17410" name="Picture 2" descr="C:\Documents and Settings\Zarin\My Documents\Dropbox\Rural widows event 29 Feb\Shunda, 75 years old, looks after her grandson.jpg"/>
          <p:cNvPicPr>
            <a:picLocks noChangeAspect="1" noChangeArrowheads="1"/>
          </p:cNvPicPr>
          <p:nvPr/>
        </p:nvPicPr>
        <p:blipFill>
          <a:blip r:embed="rId3" cstate="print"/>
          <a:srcRect/>
          <a:stretch>
            <a:fillRect/>
          </a:stretch>
        </p:blipFill>
        <p:spPr bwMode="auto">
          <a:xfrm>
            <a:off x="685800" y="1435100"/>
            <a:ext cx="7696200" cy="5134808"/>
          </a:xfrm>
          <a:prstGeom prst="rect">
            <a:avLst/>
          </a:prstGeom>
          <a:noFill/>
        </p:spPr>
      </p:pic>
    </p:spTree>
  </p:cSld>
  <p:clrMapOvr>
    <a:masterClrMapping/>
  </p:clrMapOvr>
  <p:transition advClick="0" advTm="3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3810000" cy="3733800"/>
          </a:xfrm>
        </p:spPr>
        <p:txBody>
          <a:bodyPr>
            <a:normAutofit/>
          </a:bodyPr>
          <a:lstStyle/>
          <a:p>
            <a:r>
              <a:rPr lang="en-US" sz="3200" dirty="0" err="1" smtClean="0"/>
              <a:t>Taditi</a:t>
            </a:r>
            <a:r>
              <a:rPr lang="en-US" sz="3200" dirty="0" smtClean="0"/>
              <a:t> </a:t>
            </a:r>
            <a:r>
              <a:rPr lang="en-US" sz="3200" dirty="0" err="1" smtClean="0"/>
              <a:t>Gonjobe</a:t>
            </a:r>
            <a:r>
              <a:rPr lang="en-US" sz="3200" dirty="0" smtClean="0"/>
              <a:t> </a:t>
            </a:r>
            <a:r>
              <a:rPr lang="en-US" sz="3200" dirty="0" err="1" smtClean="0"/>
              <a:t>Shiiro</a:t>
            </a:r>
            <a:r>
              <a:rPr lang="en-US" sz="3200" dirty="0" smtClean="0"/>
              <a:t>, 65, moved from her village to </a:t>
            </a:r>
            <a:r>
              <a:rPr lang="en-US" sz="3200" dirty="0" err="1" smtClean="0"/>
              <a:t>Borana</a:t>
            </a:r>
            <a:r>
              <a:rPr lang="en-US" sz="3200" dirty="0" smtClean="0"/>
              <a:t> in search of food. If the drought continues, she will move to Kenya with her family</a:t>
            </a:r>
            <a:endParaRPr lang="en-US" sz="3200" dirty="0"/>
          </a:p>
        </p:txBody>
      </p:sp>
      <p:pic>
        <p:nvPicPr>
          <p:cNvPr id="18434" name="Picture 2" descr="C:\Documents and Settings\Zarin\My Documents\Dropbox\Rural widows event 29 Feb\Taditi Gonjobe Shiiro, 65, moved from her village to Borana in search of food. If the drought continues, she will move to Kenya with her family.jpg"/>
          <p:cNvPicPr>
            <a:picLocks noChangeAspect="1" noChangeArrowheads="1"/>
          </p:cNvPicPr>
          <p:nvPr/>
        </p:nvPicPr>
        <p:blipFill>
          <a:blip r:embed="rId3" cstate="print"/>
          <a:srcRect/>
          <a:stretch>
            <a:fillRect/>
          </a:stretch>
        </p:blipFill>
        <p:spPr bwMode="auto">
          <a:xfrm>
            <a:off x="5029200" y="762000"/>
            <a:ext cx="3429000" cy="5138484"/>
          </a:xfrm>
          <a:prstGeom prst="rect">
            <a:avLst/>
          </a:prstGeom>
          <a:noFill/>
        </p:spPr>
      </p:pic>
    </p:spTree>
  </p:cSld>
  <p:clrMapOvr>
    <a:masterClrMapping/>
  </p:clrMapOvr>
  <p:transition advClick="0" advTm="3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5181600" cy="2057400"/>
          </a:xfrm>
        </p:spPr>
        <p:txBody>
          <a:bodyPr/>
          <a:lstStyle/>
          <a:p>
            <a:r>
              <a:rPr lang="en-US" dirty="0" err="1" smtClean="0"/>
              <a:t>Zenul</a:t>
            </a:r>
            <a:r>
              <a:rPr lang="en-US" dirty="0" smtClean="0"/>
              <a:t/>
            </a:r>
            <a:br>
              <a:rPr lang="en-US" dirty="0" smtClean="0"/>
            </a:br>
            <a:r>
              <a:rPr lang="en-US" dirty="0" smtClean="0"/>
              <a:t>Pakistan</a:t>
            </a:r>
            <a:endParaRPr lang="en-US" dirty="0"/>
          </a:p>
        </p:txBody>
      </p:sp>
      <p:pic>
        <p:nvPicPr>
          <p:cNvPr id="20482" name="Picture 2" descr="C:\Documents and Settings\Zarin\My Documents\Dropbox\Rural widows event 29 Feb\Zenul, Pakistan.jpg"/>
          <p:cNvPicPr>
            <a:picLocks noChangeAspect="1" noChangeArrowheads="1"/>
          </p:cNvPicPr>
          <p:nvPr/>
        </p:nvPicPr>
        <p:blipFill>
          <a:blip r:embed="rId3" cstate="print"/>
          <a:srcRect/>
          <a:stretch>
            <a:fillRect/>
          </a:stretch>
        </p:blipFill>
        <p:spPr bwMode="auto">
          <a:xfrm>
            <a:off x="4572000" y="304800"/>
            <a:ext cx="4067175" cy="6096000"/>
          </a:xfrm>
          <a:prstGeom prst="rect">
            <a:avLst/>
          </a:prstGeom>
          <a:noFill/>
        </p:spPr>
      </p:pic>
    </p:spTree>
  </p:cSld>
  <p:clrMapOvr>
    <a:masterClrMapping/>
  </p:clrMapOvr>
  <p:transition advClick="0" advTm="3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err="1" smtClean="0"/>
              <a:t>Arkaria</a:t>
            </a:r>
            <a:r>
              <a:rPr lang="en-GB" sz="3600" dirty="0" smtClean="0"/>
              <a:t> widows committee – </a:t>
            </a:r>
            <a:r>
              <a:rPr lang="en-GB" sz="3600" dirty="0" err="1" smtClean="0"/>
              <a:t>Naserian</a:t>
            </a:r>
            <a:r>
              <a:rPr lang="en-GB" sz="3600" dirty="0" smtClean="0"/>
              <a:t> Tanzania </a:t>
            </a:r>
            <a:endParaRPr lang="en-US" sz="3600" dirty="0"/>
          </a:p>
        </p:txBody>
      </p:sp>
      <p:pic>
        <p:nvPicPr>
          <p:cNvPr id="22530" name="Picture 2"/>
          <p:cNvPicPr>
            <a:picLocks noChangeAspect="1" noChangeArrowheads="1"/>
          </p:cNvPicPr>
          <p:nvPr/>
        </p:nvPicPr>
        <p:blipFill>
          <a:blip r:embed="rId3" cstate="print"/>
          <a:srcRect l="5755" t="17629" r="6763" b="23072"/>
          <a:stretch>
            <a:fillRect/>
          </a:stretch>
        </p:blipFill>
        <p:spPr bwMode="auto">
          <a:xfrm>
            <a:off x="1066800" y="2362200"/>
            <a:ext cx="7199870" cy="3505200"/>
          </a:xfrm>
          <a:prstGeom prst="rect">
            <a:avLst/>
          </a:prstGeom>
          <a:noFill/>
          <a:ln w="9525">
            <a:noFill/>
            <a:miter lim="800000"/>
            <a:headEnd/>
            <a:tailEnd/>
          </a:ln>
          <a:effectLst/>
        </p:spPr>
      </p:pic>
    </p:spTree>
  </p:cSld>
  <p:clrMapOvr>
    <a:masterClrMapping/>
  </p:clrMapOvr>
  <p:transition advClick="0" advTm="3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Meeting of widows with community elders in </a:t>
            </a:r>
            <a:r>
              <a:rPr lang="en-GB" sz="3600" dirty="0" err="1" smtClean="0"/>
              <a:t>Lendikenya</a:t>
            </a:r>
            <a:r>
              <a:rPr lang="en-GB" sz="3600" dirty="0" smtClean="0"/>
              <a:t> centre – </a:t>
            </a:r>
            <a:r>
              <a:rPr lang="en-GB" sz="3600" dirty="0" err="1" smtClean="0"/>
              <a:t>Naserian</a:t>
            </a:r>
            <a:r>
              <a:rPr lang="en-GB" sz="3600" dirty="0" smtClean="0"/>
              <a:t> Tanzania</a:t>
            </a:r>
            <a:endParaRPr lang="en-US" sz="3600" dirty="0"/>
          </a:p>
        </p:txBody>
      </p:sp>
      <p:sp>
        <p:nvSpPr>
          <p:cNvPr id="25602" name="AutoShape 2" descr="DSC027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http://65.39.128.45/~naserian/wp-content/uploads/2012/02/mothers.jpg"/>
          <p:cNvPicPr>
            <a:picLocks noGrp="1"/>
          </p:cNvPicPr>
          <p:nvPr>
            <p:ph idx="1"/>
          </p:nvPr>
        </p:nvPicPr>
        <p:blipFill>
          <a:blip r:embed="rId3" cstate="print"/>
          <a:srcRect/>
          <a:stretch>
            <a:fillRect/>
          </a:stretch>
        </p:blipFill>
        <p:spPr bwMode="auto">
          <a:xfrm>
            <a:off x="1555712" y="1600200"/>
            <a:ext cx="6032576" cy="4525963"/>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Lendikenya</a:t>
            </a:r>
            <a:r>
              <a:rPr lang="en-GB" dirty="0" smtClean="0"/>
              <a:t> widows committee </a:t>
            </a:r>
            <a:r>
              <a:rPr lang="en-GB" dirty="0" err="1" smtClean="0"/>
              <a:t>Naserian</a:t>
            </a:r>
            <a:r>
              <a:rPr lang="en-GB" dirty="0" smtClean="0"/>
              <a:t> Tanzania</a:t>
            </a:r>
            <a:endParaRPr lang="en-US" dirty="0"/>
          </a:p>
        </p:txBody>
      </p:sp>
      <p:pic>
        <p:nvPicPr>
          <p:cNvPr id="4" name="Content Placeholder 3" descr="http://65.39.128.45/~naserian/wp-content/uploads/2012/02/2.jpg"/>
          <p:cNvPicPr>
            <a:picLocks noGrp="1"/>
          </p:cNvPicPr>
          <p:nvPr>
            <p:ph idx="1"/>
          </p:nvPr>
        </p:nvPicPr>
        <p:blipFill>
          <a:blip r:embed="rId3" cstate="print"/>
          <a:srcRect/>
          <a:stretch>
            <a:fillRect/>
          </a:stretch>
        </p:blipFill>
        <p:spPr bwMode="auto">
          <a:xfrm>
            <a:off x="1246004" y="1600200"/>
            <a:ext cx="6651992" cy="4525963"/>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Lendikenya</a:t>
            </a:r>
            <a:r>
              <a:rPr lang="en-GB" dirty="0" smtClean="0"/>
              <a:t> widows </a:t>
            </a:r>
            <a:r>
              <a:rPr lang="en-GB" dirty="0" err="1" smtClean="0"/>
              <a:t>Naserian</a:t>
            </a:r>
            <a:r>
              <a:rPr lang="en-GB" dirty="0" smtClean="0"/>
              <a:t> Tanzania</a:t>
            </a:r>
            <a:endParaRPr lang="en-US" dirty="0"/>
          </a:p>
        </p:txBody>
      </p:sp>
      <p:pic>
        <p:nvPicPr>
          <p:cNvPr id="4" name="Content Placeholder 3" descr="http://65.39.128.45/~naserian/wp-content/uploads/2011/08/lendikenya2small2.jpg"/>
          <p:cNvPicPr>
            <a:picLocks noGrp="1"/>
          </p:cNvPicPr>
          <p:nvPr>
            <p:ph idx="1"/>
          </p:nvPr>
        </p:nvPicPr>
        <p:blipFill>
          <a:blip r:embed="rId3" cstate="print"/>
          <a:srcRect/>
          <a:stretch>
            <a:fillRect/>
          </a:stretch>
        </p:blipFill>
        <p:spPr bwMode="auto">
          <a:xfrm>
            <a:off x="457200" y="2257708"/>
            <a:ext cx="8229600" cy="3210947"/>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Dancing at a widows meeting </a:t>
            </a:r>
            <a:r>
              <a:rPr lang="en-GB" dirty="0" err="1" smtClean="0"/>
              <a:t>Naserian</a:t>
            </a:r>
            <a:r>
              <a:rPr lang="en-GB" dirty="0" smtClean="0"/>
              <a:t> Tanzania</a:t>
            </a:r>
            <a:endParaRPr lang="en-US" dirty="0"/>
          </a:p>
        </p:txBody>
      </p:sp>
      <p:pic>
        <p:nvPicPr>
          <p:cNvPr id="4" name="Content Placeholder 3" descr="http://65.39.128.45/~naserian/wp-content/uploads/2011/08/12.jpg"/>
          <p:cNvPicPr>
            <a:picLocks noGrp="1"/>
          </p:cNvPicPr>
          <p:nvPr>
            <p:ph idx="1"/>
          </p:nvPr>
        </p:nvPicPr>
        <p:blipFill>
          <a:blip r:embed="rId3" cstate="print"/>
          <a:srcRect/>
          <a:stretch>
            <a:fillRect/>
          </a:stretch>
        </p:blipFill>
        <p:spPr bwMode="auto">
          <a:xfrm>
            <a:off x="457200" y="2371827"/>
            <a:ext cx="8229600" cy="2982708"/>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Rosa and child - Eastern Uganda</a:t>
            </a:r>
            <a:endParaRPr lang="en-US" dirty="0"/>
          </a:p>
        </p:txBody>
      </p:sp>
      <p:pic>
        <p:nvPicPr>
          <p:cNvPr id="4" name="Content Placeholder 3" descr="WRI"/>
          <p:cNvPicPr>
            <a:picLocks noGrp="1"/>
          </p:cNvPicPr>
          <p:nvPr>
            <p:ph idx="1"/>
          </p:nvPr>
        </p:nvPicPr>
        <p:blipFill>
          <a:blip r:embed="rId3" cstate="print"/>
          <a:srcRect/>
          <a:stretch>
            <a:fillRect/>
          </a:stretch>
        </p:blipFill>
        <p:spPr bwMode="auto">
          <a:xfrm>
            <a:off x="2273300" y="2209800"/>
            <a:ext cx="3517900" cy="3071019"/>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Widows committee </a:t>
            </a:r>
            <a:r>
              <a:rPr lang="en-GB" dirty="0" err="1" smtClean="0"/>
              <a:t>Naserian</a:t>
            </a:r>
            <a:r>
              <a:rPr lang="en-GB" dirty="0" smtClean="0"/>
              <a:t> Tanzania</a:t>
            </a:r>
            <a:endParaRPr lang="en-US" dirty="0"/>
          </a:p>
        </p:txBody>
      </p:sp>
      <p:pic>
        <p:nvPicPr>
          <p:cNvPr id="21506" name="Picture 2"/>
          <p:cNvPicPr>
            <a:picLocks noGrp="1" noChangeAspect="1" noChangeArrowheads="1"/>
          </p:cNvPicPr>
          <p:nvPr>
            <p:ph idx="1"/>
          </p:nvPr>
        </p:nvPicPr>
        <p:blipFill>
          <a:blip r:embed="rId3" cstate="print"/>
          <a:srcRect l="7855" t="6734" r="6578" b="9085"/>
          <a:stretch>
            <a:fillRect/>
          </a:stretch>
        </p:blipFill>
        <p:spPr bwMode="auto">
          <a:xfrm>
            <a:off x="2057400" y="1905000"/>
            <a:ext cx="5105400" cy="3810000"/>
          </a:xfrm>
          <a:prstGeom prst="rect">
            <a:avLst/>
          </a:prstGeom>
          <a:noFill/>
          <a:ln w="9525">
            <a:noFill/>
            <a:miter lim="800000"/>
            <a:headEnd/>
            <a:tailEnd/>
          </a:ln>
          <a:effectLst/>
        </p:spPr>
      </p:pic>
    </p:spTree>
  </p:cSld>
  <p:clrMapOvr>
    <a:masterClrMapping/>
  </p:clrMapOvr>
  <p:transition advClick="0"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Tiger widows</a:t>
            </a:r>
            <a:endParaRPr lang="en-US" dirty="0"/>
          </a:p>
        </p:txBody>
      </p:sp>
      <p:pic>
        <p:nvPicPr>
          <p:cNvPr id="4" name="Content Placeholder 3" descr="http://www.tigerwidows.org/home5z.jpg"/>
          <p:cNvPicPr>
            <a:picLocks noGrp="1"/>
          </p:cNvPicPr>
          <p:nvPr>
            <p:ph idx="1"/>
          </p:nvPr>
        </p:nvPicPr>
        <p:blipFill>
          <a:blip r:embed="rId3" cstate="print"/>
          <a:srcRect/>
          <a:stretch>
            <a:fillRect/>
          </a:stretch>
        </p:blipFill>
        <p:spPr bwMode="auto">
          <a:xfrm>
            <a:off x="1752600" y="1524000"/>
            <a:ext cx="5715000" cy="4114800"/>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Widows </a:t>
            </a:r>
            <a:r>
              <a:rPr lang="en-GB" smtClean="0"/>
              <a:t>conference Nigeria</a:t>
            </a:r>
            <a:endParaRPr lang="en-US" dirty="0"/>
          </a:p>
        </p:txBody>
      </p:sp>
      <p:pic>
        <p:nvPicPr>
          <p:cNvPr id="4" name="Content Placeholder 3" descr="http://www.ccwaintl.org/images/newsBanner.jpg"/>
          <p:cNvPicPr>
            <a:picLocks noGrp="1"/>
          </p:cNvPicPr>
          <p:nvPr>
            <p:ph idx="1"/>
          </p:nvPr>
        </p:nvPicPr>
        <p:blipFill>
          <a:blip r:embed="rId3" cstate="print"/>
          <a:srcRect l="36607" b="8010"/>
          <a:stretch>
            <a:fillRect/>
          </a:stretch>
        </p:blipFill>
        <p:spPr bwMode="auto">
          <a:xfrm>
            <a:off x="1143000" y="1997257"/>
            <a:ext cx="6765820" cy="3489143"/>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Women Alone Association  - India</a:t>
            </a:r>
            <a:endParaRPr lang="en-US" dirty="0"/>
          </a:p>
        </p:txBody>
      </p:sp>
      <p:pic>
        <p:nvPicPr>
          <p:cNvPr id="4" name="Content Placeholder 3" descr="http://southasia.oneworld.net/ImageCatalog/widows.jpg"/>
          <p:cNvPicPr>
            <a:picLocks noGrp="1"/>
          </p:cNvPicPr>
          <p:nvPr>
            <p:ph idx="1"/>
          </p:nvPr>
        </p:nvPicPr>
        <p:blipFill>
          <a:blip r:embed="rId3" cstate="print"/>
          <a:srcRect/>
          <a:stretch>
            <a:fillRect/>
          </a:stretch>
        </p:blipFill>
        <p:spPr bwMode="auto">
          <a:xfrm>
            <a:off x="1676400" y="1752600"/>
            <a:ext cx="5638800" cy="4191000"/>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widows of the fishermen in </a:t>
            </a:r>
            <a:r>
              <a:rPr lang="en-US" dirty="0" err="1" smtClean="0"/>
              <a:t>Nazare</a:t>
            </a:r>
            <a:r>
              <a:rPr lang="en-US" dirty="0" smtClean="0"/>
              <a:t>, Portugal</a:t>
            </a:r>
            <a:endParaRPr lang="en-US" dirty="0"/>
          </a:p>
        </p:txBody>
      </p:sp>
      <p:pic>
        <p:nvPicPr>
          <p:cNvPr id="4" name="Content Placeholder 3" descr="http://www.traditioninaction.org/Cultural/images/A048_Nazare_widows.jpg"/>
          <p:cNvPicPr>
            <a:picLocks noGrp="1"/>
          </p:cNvPicPr>
          <p:nvPr>
            <p:ph idx="1"/>
          </p:nvPr>
        </p:nvPicPr>
        <p:blipFill>
          <a:blip r:embed="rId3" cstate="print"/>
          <a:srcRect/>
          <a:stretch>
            <a:fillRect/>
          </a:stretch>
        </p:blipFill>
        <p:spPr bwMode="auto">
          <a:xfrm>
            <a:off x="2626315" y="1600200"/>
            <a:ext cx="3891370" cy="4525963"/>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normAutofit/>
          </a:bodyPr>
          <a:lstStyle/>
          <a:p>
            <a:r>
              <a:rPr lang="en-US" dirty="0" smtClean="0"/>
              <a:t>Widow of </a:t>
            </a:r>
            <a:r>
              <a:rPr lang="en-US" dirty="0" err="1" smtClean="0"/>
              <a:t>Vrindavan</a:t>
            </a:r>
            <a:endParaRPr lang="en-US" dirty="0"/>
          </a:p>
        </p:txBody>
      </p:sp>
      <p:pic>
        <p:nvPicPr>
          <p:cNvPr id="4" name="Content Placeholder 3" descr="http://i77.photobucket.com/albums/j48/lysanzia/WNNimage-WidowsVrindavan-TewficEl-S.jpg"/>
          <p:cNvPicPr>
            <a:picLocks noGrp="1"/>
          </p:cNvPicPr>
          <p:nvPr>
            <p:ph idx="1"/>
          </p:nvPr>
        </p:nvPicPr>
        <p:blipFill>
          <a:blip r:embed="rId3" cstate="print"/>
          <a:srcRect/>
          <a:stretch>
            <a:fillRect/>
          </a:stretch>
        </p:blipFill>
        <p:spPr bwMode="auto">
          <a:xfrm>
            <a:off x="2362200" y="1447800"/>
            <a:ext cx="3547691" cy="4953000"/>
          </a:xfrm>
          <a:prstGeom prst="rect">
            <a:avLst/>
          </a:prstGeom>
          <a:noFill/>
          <a:ln w="9525">
            <a:noFill/>
            <a:miter lim="800000"/>
            <a:headEnd/>
            <a:tailEnd/>
          </a:ln>
        </p:spPr>
      </p:pic>
      <p:sp>
        <p:nvSpPr>
          <p:cNvPr id="5" name="Rectangle 4"/>
          <p:cNvSpPr/>
          <p:nvPr/>
        </p:nvSpPr>
        <p:spPr>
          <a:xfrm>
            <a:off x="4724400" y="6324600"/>
            <a:ext cx="4171142" cy="369332"/>
          </a:xfrm>
          <a:prstGeom prst="rect">
            <a:avLst/>
          </a:prstGeom>
        </p:spPr>
        <p:txBody>
          <a:bodyPr wrap="none">
            <a:spAutoFit/>
          </a:bodyPr>
          <a:lstStyle/>
          <a:p>
            <a:r>
              <a:rPr lang="en-US" dirty="0" smtClean="0"/>
              <a:t>Image</a:t>
            </a:r>
            <a:r>
              <a:rPr lang="en-US" dirty="0" smtClean="0"/>
              <a:t>: ©</a:t>
            </a:r>
            <a:r>
              <a:rPr lang="en-US" dirty="0" err="1" smtClean="0"/>
              <a:t>Tewfic</a:t>
            </a:r>
            <a:r>
              <a:rPr lang="en-US" dirty="0" smtClean="0"/>
              <a:t> El-</a:t>
            </a:r>
            <a:r>
              <a:rPr lang="en-US" dirty="0" err="1" smtClean="0"/>
              <a:t>Sawy</a:t>
            </a:r>
            <a:r>
              <a:rPr lang="en-US" dirty="0" smtClean="0"/>
              <a:t>, "White Shadows"</a:t>
            </a:r>
            <a:endParaRPr lang="en-US" dirty="0"/>
          </a:p>
        </p:txBody>
      </p:sp>
    </p:spTree>
  </p:cSld>
  <p:clrMapOvr>
    <a:masterClrMapping/>
  </p:clrMapOvr>
  <p:transition advClick="0" advTm="3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115 million of the world's widows still live in extreme </a:t>
            </a:r>
            <a:r>
              <a:rPr lang="en-US" dirty="0" smtClean="0"/>
              <a:t>poverty </a:t>
            </a:r>
            <a:endParaRPr lang="en-US" dirty="0"/>
          </a:p>
        </p:txBody>
      </p:sp>
      <p:pic>
        <p:nvPicPr>
          <p:cNvPr id="4" name="Content Placeholder 3" descr="http://static.guim.co.uk/sys-images/Guardian/Pix/pictures/2011/6/23/1308825368518/Afghan-widows-007.jpg"/>
          <p:cNvPicPr>
            <a:picLocks noGrp="1"/>
          </p:cNvPicPr>
          <p:nvPr>
            <p:ph idx="1"/>
          </p:nvPr>
        </p:nvPicPr>
        <p:blipFill>
          <a:blip r:embed="rId3" cstate="print"/>
          <a:srcRect/>
          <a:stretch>
            <a:fillRect/>
          </a:stretch>
        </p:blipFill>
        <p:spPr bwMode="auto">
          <a:xfrm>
            <a:off x="1981200" y="1752600"/>
            <a:ext cx="5334000" cy="3962400"/>
          </a:xfrm>
          <a:prstGeom prst="rect">
            <a:avLst/>
          </a:prstGeom>
          <a:noFill/>
          <a:ln w="9525">
            <a:noFill/>
            <a:miter lim="800000"/>
            <a:headEnd/>
            <a:tailEnd/>
          </a:ln>
        </p:spPr>
      </p:pic>
      <p:sp>
        <p:nvSpPr>
          <p:cNvPr id="5" name="Rectangle 4"/>
          <p:cNvSpPr/>
          <p:nvPr/>
        </p:nvSpPr>
        <p:spPr>
          <a:xfrm>
            <a:off x="2590800" y="5715000"/>
            <a:ext cx="3688959" cy="369332"/>
          </a:xfrm>
          <a:prstGeom prst="rect">
            <a:avLst/>
          </a:prstGeom>
        </p:spPr>
        <p:txBody>
          <a:bodyPr wrap="none">
            <a:spAutoFit/>
          </a:bodyPr>
          <a:lstStyle/>
          <a:p>
            <a:r>
              <a:rPr lang="en-US" dirty="0" smtClean="0"/>
              <a:t>Photograph: Ahmad </a:t>
            </a:r>
            <a:r>
              <a:rPr lang="en-US" dirty="0" err="1" smtClean="0"/>
              <a:t>Masood</a:t>
            </a:r>
            <a:r>
              <a:rPr lang="en-US" dirty="0" smtClean="0"/>
              <a:t>/Reuters</a:t>
            </a:r>
            <a:endParaRPr lang="en-US" dirty="0"/>
          </a:p>
        </p:txBody>
      </p:sp>
    </p:spTree>
  </p:cSld>
  <p:clrMapOvr>
    <a:masterClrMapping/>
  </p:clrMapOvr>
  <p:transition advClick="0" advTm="3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Windows for widows – employment programme</a:t>
            </a:r>
            <a:endParaRPr lang="en-US" dirty="0"/>
          </a:p>
        </p:txBody>
      </p:sp>
      <p:pic>
        <p:nvPicPr>
          <p:cNvPr id="4" name="Content Placeholder 3" descr="http://imow.org/dynamic/user_images/file_name_8276.jpg"/>
          <p:cNvPicPr>
            <a:picLocks noGrp="1"/>
          </p:cNvPicPr>
          <p:nvPr>
            <p:ph idx="1"/>
          </p:nvPr>
        </p:nvPicPr>
        <p:blipFill>
          <a:blip r:embed="rId3" cstate="print"/>
          <a:srcRect/>
          <a:stretch>
            <a:fillRect/>
          </a:stretch>
        </p:blipFill>
        <p:spPr bwMode="auto">
          <a:xfrm>
            <a:off x="1714500" y="1958181"/>
            <a:ext cx="5715000" cy="3810000"/>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Window for Widows – employment programme</a:t>
            </a:r>
            <a:endParaRPr lang="en-US" dirty="0"/>
          </a:p>
        </p:txBody>
      </p:sp>
      <p:pic>
        <p:nvPicPr>
          <p:cNvPr id="4" name="Content Placeholder 3" descr="http://imow.org/dynamic/user_images/file_name_8277.jpg"/>
          <p:cNvPicPr>
            <a:picLocks noGrp="1"/>
          </p:cNvPicPr>
          <p:nvPr>
            <p:ph idx="1"/>
          </p:nvPr>
        </p:nvPicPr>
        <p:blipFill>
          <a:blip r:embed="rId3" cstate="print"/>
          <a:srcRect/>
          <a:stretch>
            <a:fillRect/>
          </a:stretch>
        </p:blipFill>
        <p:spPr bwMode="auto">
          <a:xfrm>
            <a:off x="1714500" y="1958181"/>
            <a:ext cx="5715000" cy="3810000"/>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71600"/>
            <a:ext cx="4191000" cy="3581400"/>
          </a:xfrm>
        </p:spPr>
        <p:txBody>
          <a:bodyPr>
            <a:normAutofit fontScale="90000"/>
          </a:bodyPr>
          <a:lstStyle/>
          <a:p>
            <a:r>
              <a:rPr lang="en-US" sz="4000" dirty="0" smtClean="0"/>
              <a:t>Afghanistan has the highest population of widows and orphans in Asia, according to government </a:t>
            </a:r>
            <a:r>
              <a:rPr lang="en-US" sz="4000" dirty="0" smtClean="0"/>
              <a:t>officials</a:t>
            </a:r>
            <a:r>
              <a:rPr lang="en-US" dirty="0" smtClean="0"/>
              <a:t/>
            </a:r>
            <a:br>
              <a:rPr lang="en-US" dirty="0" smtClean="0"/>
            </a:br>
            <a:r>
              <a:rPr lang="en-US" dirty="0" smtClean="0"/>
              <a:t/>
            </a:r>
            <a:br>
              <a:rPr lang="en-US" dirty="0" smtClean="0"/>
            </a:br>
            <a:endParaRPr lang="en-US" dirty="0"/>
          </a:p>
        </p:txBody>
      </p:sp>
      <p:pic>
        <p:nvPicPr>
          <p:cNvPr id="4" name="Content Placeholder 3" descr="http://www.rawa.org/temp/runews/data/upimages/widows_war.jpg"/>
          <p:cNvPicPr>
            <a:picLocks noGrp="1"/>
          </p:cNvPicPr>
          <p:nvPr>
            <p:ph idx="1"/>
          </p:nvPr>
        </p:nvPicPr>
        <p:blipFill>
          <a:blip r:embed="rId3" cstate="print"/>
          <a:srcRect/>
          <a:stretch>
            <a:fillRect/>
          </a:stretch>
        </p:blipFill>
        <p:spPr bwMode="auto">
          <a:xfrm>
            <a:off x="457200" y="1219200"/>
            <a:ext cx="3121354" cy="4525963"/>
          </a:xfrm>
          <a:prstGeom prst="rect">
            <a:avLst/>
          </a:prstGeom>
          <a:noFill/>
          <a:ln w="9525">
            <a:noFill/>
            <a:miter lim="800000"/>
            <a:headEnd/>
            <a:tailEnd/>
          </a:ln>
        </p:spPr>
      </p:pic>
      <p:sp>
        <p:nvSpPr>
          <p:cNvPr id="5" name="Rectangle 4"/>
          <p:cNvSpPr/>
          <p:nvPr/>
        </p:nvSpPr>
        <p:spPr>
          <a:xfrm>
            <a:off x="4038600" y="5410200"/>
            <a:ext cx="2516395" cy="369332"/>
          </a:xfrm>
          <a:prstGeom prst="rect">
            <a:avLst/>
          </a:prstGeom>
        </p:spPr>
        <p:txBody>
          <a:bodyPr wrap="none">
            <a:spAutoFit/>
          </a:bodyPr>
          <a:lstStyle/>
          <a:p>
            <a:r>
              <a:rPr lang="en-US" dirty="0" smtClean="0"/>
              <a:t>Photo: </a:t>
            </a:r>
            <a:r>
              <a:rPr lang="en-US" dirty="0" err="1" smtClean="0"/>
              <a:t>Akmal</a:t>
            </a:r>
            <a:r>
              <a:rPr lang="en-US" dirty="0" smtClean="0"/>
              <a:t> </a:t>
            </a:r>
            <a:r>
              <a:rPr lang="en-US" dirty="0" err="1" smtClean="0"/>
              <a:t>Dawi</a:t>
            </a:r>
            <a:r>
              <a:rPr lang="en-US" dirty="0" smtClean="0"/>
              <a:t>/IRIN</a:t>
            </a:r>
            <a:endParaRPr lang="en-US" dirty="0"/>
          </a:p>
        </p:txBody>
      </p:sp>
    </p:spTree>
  </p:cSld>
  <p:clrMapOvr>
    <a:masterClrMapping/>
  </p:clrMapOvr>
  <p:transition advClick="0" advTm="3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590800"/>
            <a:ext cx="2667000" cy="3962400"/>
          </a:xfrm>
        </p:spPr>
        <p:txBody>
          <a:bodyPr>
            <a:noAutofit/>
          </a:bodyPr>
          <a:lstStyle/>
          <a:p>
            <a:r>
              <a:rPr lang="en-US" sz="3200" dirty="0" err="1" smtClean="0"/>
              <a:t>Gomti</a:t>
            </a:r>
            <a:r>
              <a:rPr lang="en-US" sz="3200" dirty="0" smtClean="0"/>
              <a:t>, </a:t>
            </a:r>
            <a:r>
              <a:rPr lang="en-US" sz="3200" dirty="0" smtClean="0"/>
              <a:t>20 </a:t>
            </a:r>
            <a:r>
              <a:rPr lang="en-US" sz="3200" dirty="0" smtClean="0"/>
              <a:t>years old when she became a widow, left with two </a:t>
            </a:r>
            <a:r>
              <a:rPr lang="en-US" sz="3200" dirty="0" smtClean="0"/>
              <a:t>children, 6 &amp;  </a:t>
            </a:r>
            <a:r>
              <a:rPr lang="en-US" sz="3200" dirty="0" smtClean="0"/>
              <a:t>3 years old.</a:t>
            </a:r>
            <a:endParaRPr lang="en-US" sz="3200" dirty="0"/>
          </a:p>
        </p:txBody>
      </p:sp>
      <p:pic>
        <p:nvPicPr>
          <p:cNvPr id="4" name="Content Placeholder 3" descr="http://3.bp.blogspot.com/-G4o6ZostwSA/Ta7-MDeAryI/AAAAAAAAAAU/6axDmDKgoSY/s1600/02widows.jpg"/>
          <p:cNvPicPr>
            <a:picLocks noGrp="1"/>
          </p:cNvPicPr>
          <p:nvPr>
            <p:ph idx="1"/>
          </p:nvPr>
        </p:nvPicPr>
        <p:blipFill>
          <a:blip r:embed="rId3" cstate="print"/>
          <a:srcRect/>
          <a:stretch>
            <a:fillRect/>
          </a:stretch>
        </p:blipFill>
        <p:spPr bwMode="auto">
          <a:xfrm>
            <a:off x="228600" y="228600"/>
            <a:ext cx="6027568" cy="4525963"/>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Shyampati</a:t>
            </a:r>
            <a:r>
              <a:rPr lang="en-US" dirty="0" smtClean="0"/>
              <a:t> Widow Group, Nepal 2009</a:t>
            </a:r>
            <a:endParaRPr lang="en-US" dirty="0"/>
          </a:p>
        </p:txBody>
      </p:sp>
      <p:pic>
        <p:nvPicPr>
          <p:cNvPr id="4" name="Content Placeholder 3" descr="http://www.womankind.org.uk/wp-content/uploads/2011/06/Shyampati-Widow-Group-Nepal-2009.jpg"/>
          <p:cNvPicPr>
            <a:picLocks noGrp="1"/>
          </p:cNvPicPr>
          <p:nvPr>
            <p:ph idx="1"/>
          </p:nvPr>
        </p:nvPicPr>
        <p:blipFill>
          <a:blip r:embed="rId3" cstate="print"/>
          <a:srcRect/>
          <a:stretch>
            <a:fillRect/>
          </a:stretch>
        </p:blipFill>
        <p:spPr bwMode="auto">
          <a:xfrm>
            <a:off x="1092200" y="2123280"/>
            <a:ext cx="6832600" cy="3896519"/>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Tiger widows</a:t>
            </a:r>
            <a:endParaRPr lang="en-US" dirty="0"/>
          </a:p>
        </p:txBody>
      </p:sp>
      <p:pic>
        <p:nvPicPr>
          <p:cNvPr id="4" name="Content Placeholder 3" descr="Sinead Fox with Tiger Widows"/>
          <p:cNvPicPr>
            <a:picLocks noGrp="1"/>
          </p:cNvPicPr>
          <p:nvPr>
            <p:ph idx="1"/>
          </p:nvPr>
        </p:nvPicPr>
        <p:blipFill>
          <a:blip r:embed="rId3" cstate="print"/>
          <a:srcRect/>
          <a:stretch>
            <a:fillRect/>
          </a:stretch>
        </p:blipFill>
        <p:spPr bwMode="auto">
          <a:xfrm>
            <a:off x="2286000" y="1828800"/>
            <a:ext cx="4724400" cy="3657600"/>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Forty-six widows from </a:t>
            </a:r>
            <a:r>
              <a:rPr lang="en-US" dirty="0" err="1" smtClean="0"/>
              <a:t>Njewa</a:t>
            </a:r>
            <a:r>
              <a:rPr lang="en-US" dirty="0" smtClean="0"/>
              <a:t> were organized into a club to cultivate three acres of land provided for them</a:t>
            </a:r>
            <a:endParaRPr lang="en-US" dirty="0"/>
          </a:p>
        </p:txBody>
      </p:sp>
      <p:pic>
        <p:nvPicPr>
          <p:cNvPr id="4" name="Content Placeholder 3" descr="http://www.wowmission.com/resources/sidebar/communities/Njewa%20Widows%20clearing%20field.jpg"/>
          <p:cNvPicPr>
            <a:picLocks noGrp="1"/>
          </p:cNvPicPr>
          <p:nvPr>
            <p:ph idx="1"/>
          </p:nvPr>
        </p:nvPicPr>
        <p:blipFill>
          <a:blip r:embed="rId3" cstate="print"/>
          <a:srcRect/>
          <a:stretch>
            <a:fillRect/>
          </a:stretch>
        </p:blipFill>
        <p:spPr bwMode="auto">
          <a:xfrm>
            <a:off x="2133600" y="2991452"/>
            <a:ext cx="4114800" cy="3256947"/>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5638800" cy="1143000"/>
          </a:xfrm>
        </p:spPr>
        <p:txBody>
          <a:bodyPr/>
          <a:lstStyle/>
          <a:p>
            <a:r>
              <a:rPr lang="en-US" dirty="0" smtClean="0"/>
              <a:t>Afghani widows</a:t>
            </a:r>
            <a:endParaRPr lang="en-US" dirty="0"/>
          </a:p>
        </p:txBody>
      </p:sp>
      <p:pic>
        <p:nvPicPr>
          <p:cNvPr id="4" name="Content Placeholder 3" descr="http://rt.com/files/news/widows-children-afghanistan-factory/Afghani-widows---you-can-see-them-everywhere-219.jpg"/>
          <p:cNvPicPr>
            <a:picLocks noGrp="1"/>
          </p:cNvPicPr>
          <p:nvPr>
            <p:ph idx="1"/>
          </p:nvPr>
        </p:nvPicPr>
        <p:blipFill>
          <a:blip r:embed="rId3" cstate="print"/>
          <a:srcRect/>
          <a:stretch>
            <a:fillRect/>
          </a:stretch>
        </p:blipFill>
        <p:spPr bwMode="auto">
          <a:xfrm>
            <a:off x="2286000" y="2133600"/>
            <a:ext cx="4267200" cy="3733800"/>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609600"/>
            <a:ext cx="5791200" cy="1569660"/>
          </a:xfrm>
          <a:prstGeom prst="rect">
            <a:avLst/>
          </a:prstGeom>
        </p:spPr>
        <p:txBody>
          <a:bodyPr wrap="square">
            <a:spAutoFit/>
          </a:bodyPr>
          <a:lstStyle/>
          <a:p>
            <a:r>
              <a:rPr lang="en-US" sz="3200" dirty="0" smtClean="0"/>
              <a:t>Women at a trailer camp for widows in Baghdad celebrated a resident's </a:t>
            </a:r>
            <a:r>
              <a:rPr lang="en-US" sz="3200" dirty="0" smtClean="0"/>
              <a:t>remarriage </a:t>
            </a:r>
            <a:r>
              <a:rPr lang="en-US" sz="3200" i="1" dirty="0" smtClean="0"/>
              <a:t>WAFDI</a:t>
            </a:r>
            <a:endParaRPr lang="en-US" sz="3200" i="1" dirty="0"/>
          </a:p>
        </p:txBody>
      </p:sp>
      <p:pic>
        <p:nvPicPr>
          <p:cNvPr id="5" name="Content Placeholder 4" descr="http://graphics8.nytimes.com/images/2011/11/25/world/middleeast/20111125Widow-slide-RZDR/20111125Widow-slide-RZDR-articleLarge.jpg"/>
          <p:cNvPicPr>
            <a:picLocks noGrp="1"/>
          </p:cNvPicPr>
          <p:nvPr>
            <p:ph idx="1"/>
          </p:nvPr>
        </p:nvPicPr>
        <p:blipFill>
          <a:blip r:embed="rId3" cstate="print"/>
          <a:srcRect/>
          <a:stretch>
            <a:fillRect/>
          </a:stretch>
        </p:blipFill>
        <p:spPr bwMode="auto">
          <a:xfrm>
            <a:off x="1905000" y="2819400"/>
            <a:ext cx="4572000" cy="3282474"/>
          </a:xfrm>
          <a:prstGeom prst="rect">
            <a:avLst/>
          </a:prstGeom>
          <a:noFill/>
          <a:ln w="9525">
            <a:noFill/>
            <a:miter lim="800000"/>
            <a:headEnd/>
            <a:tailEnd/>
          </a:ln>
        </p:spPr>
      </p:pic>
    </p:spTree>
  </p:cSld>
  <p:clrMapOvr>
    <a:masterClrMapping/>
  </p:clrMapOvr>
  <p:transition advClick="0" advTm="3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Thanks to her pension, widow </a:t>
            </a:r>
            <a:r>
              <a:rPr lang="en-US" dirty="0" err="1" smtClean="0"/>
              <a:t>Shilu</a:t>
            </a:r>
            <a:r>
              <a:rPr lang="en-US" dirty="0" smtClean="0"/>
              <a:t>, 75, can control her finances, Nepal</a:t>
            </a:r>
            <a:endParaRPr lang="en-US" dirty="0"/>
          </a:p>
        </p:txBody>
      </p:sp>
      <p:pic>
        <p:nvPicPr>
          <p:cNvPr id="19458" name="Picture 2" descr="C:\Documents and Settings\Zarin\My Documents\Dropbox\Rural widows event 29 Feb\Thanks to her pension, widow Shilu, 75, can control her finances, Nepal.jpg"/>
          <p:cNvPicPr>
            <a:picLocks noChangeAspect="1" noChangeArrowheads="1"/>
          </p:cNvPicPr>
          <p:nvPr/>
        </p:nvPicPr>
        <p:blipFill>
          <a:blip r:embed="rId3" cstate="print"/>
          <a:srcRect/>
          <a:stretch>
            <a:fillRect/>
          </a:stretch>
        </p:blipFill>
        <p:spPr bwMode="auto">
          <a:xfrm>
            <a:off x="1727200" y="1905000"/>
            <a:ext cx="5588000" cy="4191000"/>
          </a:xfrm>
          <a:prstGeom prst="rect">
            <a:avLst/>
          </a:prstGeom>
          <a:noFill/>
        </p:spPr>
      </p:pic>
    </p:spTree>
  </p:cSld>
  <p:clrMapOvr>
    <a:masterClrMapping/>
  </p:clrMapOvr>
  <p:transition advClick="0"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38200" y="304800"/>
            <a:ext cx="7589520" cy="5692140"/>
          </a:xfrm>
          <a:prstGeom prst="rect">
            <a:avLst/>
          </a:prstGeom>
          <a:noFill/>
          <a:ln w="9525">
            <a:noFill/>
            <a:miter lim="800000"/>
            <a:headEnd/>
            <a:tailEnd/>
          </a:ln>
          <a:effectLst/>
        </p:spPr>
      </p:pic>
      <p:sp>
        <p:nvSpPr>
          <p:cNvPr id="5" name="Rectangle 4"/>
          <p:cNvSpPr/>
          <p:nvPr/>
        </p:nvSpPr>
        <p:spPr>
          <a:xfrm>
            <a:off x="838200" y="5943600"/>
            <a:ext cx="7543800" cy="830997"/>
          </a:xfrm>
          <a:prstGeom prst="rect">
            <a:avLst/>
          </a:prstGeom>
        </p:spPr>
        <p:txBody>
          <a:bodyPr wrap="square">
            <a:spAutoFit/>
          </a:bodyPr>
          <a:lstStyle/>
          <a:p>
            <a:r>
              <a:rPr lang="en-GB" sz="2400" dirty="0" smtClean="0"/>
              <a:t>F</a:t>
            </a:r>
            <a:r>
              <a:rPr lang="en-GB" sz="2400" dirty="0" smtClean="0"/>
              <a:t>inancial </a:t>
            </a:r>
            <a:r>
              <a:rPr lang="en-GB" sz="2400" dirty="0" smtClean="0"/>
              <a:t>independence </a:t>
            </a:r>
            <a:r>
              <a:rPr lang="en-GB" sz="2400" dirty="0" smtClean="0"/>
              <a:t>projects </a:t>
            </a:r>
            <a:r>
              <a:rPr lang="en-GB" sz="2400" dirty="0"/>
              <a:t>– Southern </a:t>
            </a:r>
            <a:r>
              <a:rPr lang="en-GB" sz="2400" dirty="0" smtClean="0"/>
              <a:t>Sudan </a:t>
            </a:r>
            <a:r>
              <a:rPr lang="en-GB" sz="2400" i="1" dirty="0" smtClean="0"/>
              <a:t>Slavery Fund </a:t>
            </a:r>
            <a:endParaRPr lang="en-US" sz="2400" i="1" dirty="0"/>
          </a:p>
        </p:txBody>
      </p:sp>
    </p:spTree>
  </p:cSld>
  <p:clrMapOvr>
    <a:masterClrMapping/>
  </p:clrMapOvr>
  <p:transition advClick="0"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838200" y="228600"/>
            <a:ext cx="7315200" cy="5486400"/>
          </a:xfrm>
          <a:prstGeom prst="rect">
            <a:avLst/>
          </a:prstGeom>
          <a:noFill/>
          <a:ln w="9525">
            <a:noFill/>
            <a:miter lim="800000"/>
            <a:headEnd/>
            <a:tailEnd/>
          </a:ln>
          <a:effectLst/>
        </p:spPr>
      </p:pic>
      <p:sp>
        <p:nvSpPr>
          <p:cNvPr id="5" name="Rectangle 4"/>
          <p:cNvSpPr/>
          <p:nvPr/>
        </p:nvSpPr>
        <p:spPr>
          <a:xfrm>
            <a:off x="762000" y="5943600"/>
            <a:ext cx="7620000" cy="461665"/>
          </a:xfrm>
          <a:prstGeom prst="rect">
            <a:avLst/>
          </a:prstGeom>
        </p:spPr>
        <p:txBody>
          <a:bodyPr wrap="square">
            <a:spAutoFit/>
          </a:bodyPr>
          <a:lstStyle/>
          <a:p>
            <a:r>
              <a:rPr lang="en-GB" sz="2400" dirty="0" smtClean="0"/>
              <a:t>W</a:t>
            </a:r>
            <a:r>
              <a:rPr lang="en-GB" sz="2400" dirty="0" smtClean="0"/>
              <a:t>idows </a:t>
            </a:r>
            <a:r>
              <a:rPr lang="en-GB" sz="2400" dirty="0"/>
              <a:t>and their children – Southern </a:t>
            </a:r>
            <a:r>
              <a:rPr lang="en-GB" sz="2400" dirty="0" smtClean="0"/>
              <a:t>Sudan </a:t>
            </a:r>
            <a:r>
              <a:rPr lang="en-GB" sz="2400" dirty="0" smtClean="0"/>
              <a:t> </a:t>
            </a:r>
            <a:r>
              <a:rPr lang="en-GB" sz="2400" i="1" dirty="0" smtClean="0"/>
              <a:t>Slavery </a:t>
            </a:r>
            <a:r>
              <a:rPr lang="en-GB" sz="2400" i="1" dirty="0" smtClean="0"/>
              <a:t>Fund </a:t>
            </a:r>
            <a:endParaRPr lang="en-US" sz="2400" i="1" dirty="0"/>
          </a:p>
        </p:txBody>
      </p:sp>
    </p:spTree>
  </p:cSld>
  <p:clrMapOvr>
    <a:masterClrMapping/>
  </p:clrMapOvr>
  <p:transition advClick="0"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1143000"/>
          </a:xfrm>
        </p:spPr>
        <p:txBody>
          <a:bodyPr>
            <a:normAutofit/>
          </a:bodyPr>
          <a:lstStyle/>
          <a:p>
            <a:r>
              <a:rPr lang="en-GB" sz="2800" dirty="0" smtClean="0"/>
              <a:t>Collecting the stories of widows – </a:t>
            </a:r>
            <a:r>
              <a:rPr lang="en-GB" sz="2800" dirty="0" err="1" smtClean="0"/>
              <a:t>Naserian</a:t>
            </a:r>
            <a:r>
              <a:rPr lang="en-GB" sz="2800" dirty="0" smtClean="0"/>
              <a:t> - Tanzania</a:t>
            </a:r>
            <a:endParaRPr lang="en-US" sz="28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066800" y="228600"/>
            <a:ext cx="7213600" cy="5410200"/>
          </a:xfrm>
          <a:prstGeom prst="rect">
            <a:avLst/>
          </a:prstGeom>
          <a:noFill/>
          <a:ln w="9525">
            <a:noFill/>
            <a:miter lim="800000"/>
            <a:headEnd/>
            <a:tailEnd/>
          </a:ln>
          <a:effectLst/>
        </p:spPr>
      </p:pic>
    </p:spTree>
  </p:cSld>
  <p:clrMapOvr>
    <a:masterClrMapping/>
  </p:clrMapOvr>
  <p:transition advClick="0" advTm="3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a:bodyPr>
          <a:lstStyle/>
          <a:p>
            <a:r>
              <a:rPr lang="en-GB" sz="2400" dirty="0" smtClean="0"/>
              <a:t>Consulting on projects with widows – </a:t>
            </a:r>
            <a:r>
              <a:rPr lang="en-GB" sz="2400" dirty="0" err="1" smtClean="0"/>
              <a:t>Naserian</a:t>
            </a:r>
            <a:r>
              <a:rPr lang="en-GB" sz="2400" dirty="0" smtClean="0"/>
              <a:t> - Tanzania</a:t>
            </a:r>
            <a:endParaRPr lang="en-US" sz="24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990600" y="304800"/>
            <a:ext cx="7315200" cy="5486400"/>
          </a:xfrm>
          <a:prstGeom prst="rect">
            <a:avLst/>
          </a:prstGeom>
          <a:noFill/>
          <a:ln w="9525">
            <a:noFill/>
            <a:miter lim="800000"/>
            <a:headEnd/>
            <a:tailEnd/>
          </a:ln>
          <a:effectLst/>
        </p:spPr>
      </p:pic>
    </p:spTree>
  </p:cSld>
  <p:clrMapOvr>
    <a:masterClrMapping/>
  </p:clrMapOvr>
  <p:transition advClick="0"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229600" cy="1143000"/>
          </a:xfrm>
        </p:spPr>
        <p:txBody>
          <a:bodyPr>
            <a:normAutofit/>
          </a:bodyPr>
          <a:lstStyle/>
          <a:p>
            <a:r>
              <a:rPr lang="en-GB" sz="2400" dirty="0" smtClean="0"/>
              <a:t>Antonia 75, Peru spins wool</a:t>
            </a:r>
            <a:br>
              <a:rPr lang="en-GB" sz="2400" dirty="0" smtClean="0"/>
            </a:br>
            <a:r>
              <a:rPr lang="en-GB" sz="2400" i="1" dirty="0" err="1" smtClean="0"/>
              <a:t>HelpAge</a:t>
            </a:r>
            <a:endParaRPr lang="en-US" sz="2400" i="1" dirty="0"/>
          </a:p>
        </p:txBody>
      </p:sp>
      <p:pic>
        <p:nvPicPr>
          <p:cNvPr id="6146" name="Picture 2" descr="C:\Documents and Settings\Zarin\My Documents\Dropbox\Rural widows event 29 Feb\Antonia, 75, Peru, spins wool to pay off her family's debts.jpg"/>
          <p:cNvPicPr>
            <a:picLocks noGrp="1" noChangeAspect="1" noChangeArrowheads="1"/>
          </p:cNvPicPr>
          <p:nvPr>
            <p:ph idx="1"/>
          </p:nvPr>
        </p:nvPicPr>
        <p:blipFill>
          <a:blip r:embed="rId3" cstate="print"/>
          <a:srcRect/>
          <a:stretch>
            <a:fillRect/>
          </a:stretch>
        </p:blipFill>
        <p:spPr bwMode="auto">
          <a:xfrm>
            <a:off x="685800" y="228600"/>
            <a:ext cx="7743777" cy="5154452"/>
          </a:xfrm>
          <a:prstGeom prst="rect">
            <a:avLst/>
          </a:prstGeom>
          <a:noFill/>
        </p:spPr>
      </p:pic>
    </p:spTree>
  </p:cSld>
  <p:clrMapOvr>
    <a:masterClrMapping/>
  </p:clrMapOvr>
  <p:transition advClick="0" advTm="3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441</Words>
  <Application>Microsoft Office PowerPoint</Application>
  <PresentationFormat>On-screen Show (4:3)</PresentationFormat>
  <Paragraphs>90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Widows and their children – Southern Sudan  Slavery Fund </vt:lpstr>
      <vt:lpstr>Tiger widows</vt:lpstr>
      <vt:lpstr>Tiger widows</vt:lpstr>
      <vt:lpstr>Slide 5</vt:lpstr>
      <vt:lpstr>Slide 6</vt:lpstr>
      <vt:lpstr>Collecting the stories of widows – Naserian - Tanzania</vt:lpstr>
      <vt:lpstr>Consulting on projects with widows – Naserian - Tanzania</vt:lpstr>
      <vt:lpstr>Antonia 75, Peru spins wool HelpAge</vt:lpstr>
      <vt:lpstr>Bass Bibi ,75 is a widow from Nowshera, Pakistan. Her five children have all married and moved away. She has no contact with them and they ignore her existence. HelpAge</vt:lpstr>
      <vt:lpstr>Bira, a widow living with AIDS, cares for nine orphans, Uganda  HelpAge</vt:lpstr>
      <vt:lpstr>Slide 12</vt:lpstr>
      <vt:lpstr>Diana, Karagwe, Tanzania looking after her grandson  HelpAge</vt:lpstr>
      <vt:lpstr>Nyamizi   Tanzania HelpAge   </vt:lpstr>
      <vt:lpstr>Nziku Kulwa(right) with her daughter Hawa Juma HelpAge</vt:lpstr>
      <vt:lpstr>Khandzadi, 70,  Pakistan   HelpAge</vt:lpstr>
      <vt:lpstr>Rachel with her two grandchildren, Zambia</vt:lpstr>
      <vt:lpstr>Sakina, 53, Pakistan  HelpAge</vt:lpstr>
      <vt:lpstr>Salome with her granddaughter, Tanzania  HelpAge</vt:lpstr>
      <vt:lpstr>Shunda, 75 years old, looks after her grandson</vt:lpstr>
      <vt:lpstr>Taditi Gonjobe Shiiro, 65, moved from her village to Borana in search of food. If the drought continues, she will move to Kenya with her family</vt:lpstr>
      <vt:lpstr>Zenul Pakistan</vt:lpstr>
      <vt:lpstr>Arkaria widows committee – Naserian Tanzania </vt:lpstr>
      <vt:lpstr>Meeting of widows with community elders in Lendikenya centre – Naserian Tanzania</vt:lpstr>
      <vt:lpstr>Lendikenya widows committee Naserian Tanzania</vt:lpstr>
      <vt:lpstr>Lendikenya widows Naserian Tanzania</vt:lpstr>
      <vt:lpstr>Dancing at a widows meeting Naserian Tanzania</vt:lpstr>
      <vt:lpstr>Rosa and child - Eastern Uganda</vt:lpstr>
      <vt:lpstr>Widows committee Naserian Tanzania</vt:lpstr>
      <vt:lpstr>Widows conference Nigeria</vt:lpstr>
      <vt:lpstr>Women Alone Association  - India</vt:lpstr>
      <vt:lpstr>The widows of the fishermen in Nazare, Portugal</vt:lpstr>
      <vt:lpstr>Widow of Vrindavan</vt:lpstr>
      <vt:lpstr>115 million of the world's widows still live in extreme poverty </vt:lpstr>
      <vt:lpstr>Windows for widows – employment programme</vt:lpstr>
      <vt:lpstr>Window for Widows – employment programme</vt:lpstr>
      <vt:lpstr>Afghanistan has the highest population of widows and orphans in Asia, according to government officials  </vt:lpstr>
      <vt:lpstr>Gomti, 20 years old when she became a widow, left with two children, 6 &amp;  3 years old.</vt:lpstr>
      <vt:lpstr>Shyampati Widow Group, Nepal 2009</vt:lpstr>
      <vt:lpstr>Forty-six widows from Njewa were organized into a club to cultivate three acres of land provided for them</vt:lpstr>
      <vt:lpstr>Afghani widows</vt:lpstr>
      <vt:lpstr>Slide 42</vt:lpstr>
      <vt:lpstr>Thanks to her pension, widow Shilu, 75, can control her finances, Nepal</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Slavery Fund – widows and their children – Southern Sudan</dc:title>
  <dc:creator>Zarin Hainsworth</dc:creator>
  <cp:lastModifiedBy>Zarin Hainsworth</cp:lastModifiedBy>
  <cp:revision>12</cp:revision>
  <dcterms:created xsi:type="dcterms:W3CDTF">2012-02-15T20:23:55Z</dcterms:created>
  <dcterms:modified xsi:type="dcterms:W3CDTF">2014-01-21T08:50:13Z</dcterms:modified>
</cp:coreProperties>
</file>